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15"/>
  </p:notesMasterIdLst>
  <p:sldIdLst>
    <p:sldId id="256" r:id="rId2"/>
    <p:sldId id="258" r:id="rId3"/>
    <p:sldId id="259" r:id="rId4"/>
    <p:sldId id="260" r:id="rId5"/>
    <p:sldId id="269" r:id="rId6"/>
    <p:sldId id="261" r:id="rId7"/>
    <p:sldId id="263" r:id="rId8"/>
    <p:sldId id="262"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78" d="100"/>
          <a:sy n="78" d="100"/>
        </p:scale>
        <p:origin x="75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C4F031-14CC-43D0-8BDA-85AF6ED06C26}" type="datetimeFigureOut">
              <a:rPr lang="fr-FR" smtClean="0"/>
              <a:t>13/12/2019</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8B937-26D3-4748-8210-7244B73BF2C7}" type="slidenum">
              <a:rPr lang="fr-FR" smtClean="0"/>
              <a:t>‹N°›</a:t>
            </a:fld>
            <a:endParaRPr lang="fr-FR"/>
          </a:p>
        </p:txBody>
      </p:sp>
    </p:spTree>
    <p:extLst>
      <p:ext uri="{BB962C8B-B14F-4D97-AF65-F5344CB8AC3E}">
        <p14:creationId xmlns:p14="http://schemas.microsoft.com/office/powerpoint/2010/main" val="1991008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Le stress est propre à chacun. Chaque personne a sa façon de gérer le stress. Ce qui fait que normalement la première idée aurait du être la meilleure, cependant elle était trop brouillon. Personnellement je trouve que la respiration joue énormément sur notre état d’esprit. Lorsqu’on est stressé on cherche à diminuer ce stress et non à l’agrémenter. C’est pour cela que réaliser un petit jeu </a:t>
            </a:r>
            <a:r>
              <a:rPr lang="fr-FR" dirty="0" err="1"/>
              <a:t>clicker</a:t>
            </a:r>
            <a:r>
              <a:rPr lang="fr-FR" dirty="0"/>
              <a:t>, donc pas prise de tête, est pour moi la meilleure option. En plus de cela j’incorpore des petits conseils sur la respiration et des musiques permettant à la personne de se relaxer et de synchroniser sa respiration sur la musique.</a:t>
            </a:r>
          </a:p>
          <a:p>
            <a:endParaRPr lang="fr-FR" dirty="0"/>
          </a:p>
        </p:txBody>
      </p:sp>
      <p:sp>
        <p:nvSpPr>
          <p:cNvPr id="4" name="Espace réservé du numéro de diapositive 3"/>
          <p:cNvSpPr>
            <a:spLocks noGrp="1"/>
          </p:cNvSpPr>
          <p:nvPr>
            <p:ph type="sldNum" sz="quarter" idx="5"/>
          </p:nvPr>
        </p:nvSpPr>
        <p:spPr/>
        <p:txBody>
          <a:bodyPr/>
          <a:lstStyle/>
          <a:p>
            <a:fld id="{62B8B937-26D3-4748-8210-7244B73BF2C7}" type="slidenum">
              <a:rPr lang="fr-FR" smtClean="0"/>
              <a:t>3</a:t>
            </a:fld>
            <a:endParaRPr lang="fr-FR"/>
          </a:p>
        </p:txBody>
      </p:sp>
    </p:spTree>
    <p:extLst>
      <p:ext uri="{BB962C8B-B14F-4D97-AF65-F5344CB8AC3E}">
        <p14:creationId xmlns:p14="http://schemas.microsoft.com/office/powerpoint/2010/main" val="4044375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5000"/>
              </a:lnSpc>
              <a:defRPr sz="7200" b="1" cap="none" baseline="0">
                <a:blipFill dpi="0" rotWithShape="1">
                  <a:blip r:embed="rId4"/>
                  <a:srcRect/>
                  <a:tile tx="6350" ty="-127000" sx="65000" sy="64000" flip="none" algn="tl"/>
                </a:blipFill>
              </a:defRPr>
            </a:lvl1pPr>
          </a:lstStyle>
          <a:p>
            <a:r>
              <a:rPr lang="fr-FR"/>
              <a:t>Modifiez le style du titre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735BC0C2-4F30-41F8-800C-40BC822F5537}" type="datetime1">
              <a:rPr lang="en-US" smtClean="0"/>
              <a:t>12/13/2019</a:t>
            </a:fld>
            <a:endParaRPr lang="en-US" dirty="0"/>
          </a:p>
        </p:txBody>
      </p:sp>
      <p:sp>
        <p:nvSpPr>
          <p:cNvPr id="5" name="Footer Placeholder 4"/>
          <p:cNvSpPr>
            <a:spLocks noGrp="1"/>
          </p:cNvSpPr>
          <p:nvPr>
            <p:ph type="ftr" sz="quarter" idx="11"/>
          </p:nvPr>
        </p:nvSpPr>
        <p:spPr/>
        <p:txBody>
          <a:bodyPr/>
          <a:lstStyle/>
          <a:p>
            <a:r>
              <a:rPr lang="en-US"/>
              <a:t>ISS Fiona F2</a:t>
            </a:r>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b="1"/>
            </a:lvl1pPr>
          </a:lstStyle>
          <a:p>
            <a:fld id="{4FAB73BC-B049-4115-A692-8D63A059BFB8}"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DD8D9C60-6F3C-4EFB-86F9-E3104E2ADAD7}" type="datetime1">
              <a:rPr lang="en-US" smtClean="0"/>
              <a:t>12/13/2019</a:t>
            </a:fld>
            <a:endParaRPr lang="en-US" dirty="0"/>
          </a:p>
        </p:txBody>
      </p:sp>
      <p:sp>
        <p:nvSpPr>
          <p:cNvPr id="5" name="Footer Placeholder 4"/>
          <p:cNvSpPr>
            <a:spLocks noGrp="1"/>
          </p:cNvSpPr>
          <p:nvPr>
            <p:ph type="ftr" sz="quarter" idx="11"/>
          </p:nvPr>
        </p:nvSpPr>
        <p:spPr/>
        <p:txBody>
          <a:bodyPr/>
          <a:lstStyle/>
          <a:p>
            <a:r>
              <a:rPr lang="en-US"/>
              <a:t>ISS Fiona F2</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61EDBD3E-C8AD-4B74-84C5-4FFB33CED09A}" type="datetime1">
              <a:rPr lang="en-US" smtClean="0"/>
              <a:t>12/13/2019</a:t>
            </a:fld>
            <a:endParaRPr lang="en-US" dirty="0"/>
          </a:p>
        </p:txBody>
      </p:sp>
      <p:sp>
        <p:nvSpPr>
          <p:cNvPr id="5" name="Footer Placeholder 4"/>
          <p:cNvSpPr>
            <a:spLocks noGrp="1"/>
          </p:cNvSpPr>
          <p:nvPr>
            <p:ph type="ftr" sz="quarter" idx="11"/>
          </p:nvPr>
        </p:nvSpPr>
        <p:spPr/>
        <p:txBody>
          <a:bodyPr/>
          <a:lstStyle/>
          <a:p>
            <a:r>
              <a:rPr lang="en-US"/>
              <a:t>ISS Fiona F2</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2E8AFC49-CD48-4EB2-BA5E-92881726E985}" type="datetime1">
              <a:rPr lang="en-US" smtClean="0"/>
              <a:t>12/13/2019</a:t>
            </a:fld>
            <a:endParaRPr lang="en-US" dirty="0"/>
          </a:p>
        </p:txBody>
      </p:sp>
      <p:sp>
        <p:nvSpPr>
          <p:cNvPr id="5" name="Footer Placeholder 4"/>
          <p:cNvSpPr>
            <a:spLocks noGrp="1"/>
          </p:cNvSpPr>
          <p:nvPr>
            <p:ph type="ftr" sz="quarter" idx="11"/>
          </p:nvPr>
        </p:nvSpPr>
        <p:spPr/>
        <p:txBody>
          <a:bodyPr/>
          <a:lstStyle/>
          <a:p>
            <a:r>
              <a:rPr lang="en-US"/>
              <a:t>ISS Fiona F2</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5000"/>
              </a:lnSpc>
              <a:defRPr sz="7200" b="1"/>
            </a:lvl1pPr>
          </a:lstStyle>
          <a:p>
            <a:r>
              <a:rPr lang="fr-FR"/>
              <a:t>Modifiez le style du titre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a:xfrm>
            <a:off x="8593667" y="6272784"/>
            <a:ext cx="2644309" cy="365125"/>
          </a:xfrm>
        </p:spPr>
        <p:txBody>
          <a:bodyPr/>
          <a:lstStyle/>
          <a:p>
            <a:fld id="{F1AA0558-4C76-401C-83BB-D8C10174BB71}" type="datetime1">
              <a:rPr lang="en-US" smtClean="0"/>
              <a:t>12/13/2019</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r>
              <a:rPr lang="en-US"/>
              <a:t>ISS Fiona F2</a:t>
            </a:r>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0F1AAF5F-85C9-4A48-89FD-44E2E604E8B5}" type="datetime1">
              <a:rPr lang="en-US" smtClean="0"/>
              <a:t>12/13/2019</a:t>
            </a:fld>
            <a:endParaRPr lang="en-US" dirty="0"/>
          </a:p>
        </p:txBody>
      </p:sp>
      <p:sp>
        <p:nvSpPr>
          <p:cNvPr id="6" name="Footer Placeholder 5"/>
          <p:cNvSpPr>
            <a:spLocks noGrp="1"/>
          </p:cNvSpPr>
          <p:nvPr>
            <p:ph type="ftr" sz="quarter" idx="11"/>
          </p:nvPr>
        </p:nvSpPr>
        <p:spPr/>
        <p:txBody>
          <a:bodyPr/>
          <a:lstStyle/>
          <a:p>
            <a:r>
              <a:rPr lang="en-US"/>
              <a:t>ISS Fiona F2</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fr-FR"/>
              <a:t>Modifiez le style du titre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C9DEF1B3-712C-436C-9EC4-F60D022D91AC}" type="datetime1">
              <a:rPr lang="en-US" smtClean="0"/>
              <a:t>12/13/2019</a:t>
            </a:fld>
            <a:endParaRPr lang="en-US" dirty="0"/>
          </a:p>
        </p:txBody>
      </p:sp>
      <p:sp>
        <p:nvSpPr>
          <p:cNvPr id="8" name="Footer Placeholder 7"/>
          <p:cNvSpPr>
            <a:spLocks noGrp="1"/>
          </p:cNvSpPr>
          <p:nvPr>
            <p:ph type="ftr" sz="quarter" idx="11"/>
          </p:nvPr>
        </p:nvSpPr>
        <p:spPr/>
        <p:txBody>
          <a:bodyPr/>
          <a:lstStyle/>
          <a:p>
            <a:r>
              <a:rPr lang="en-US"/>
              <a:t>ISS Fiona F2</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50AF4324-C555-4A6D-B80B-0413FFC36968}" type="datetime1">
              <a:rPr lang="en-US" smtClean="0"/>
              <a:t>12/13/2019</a:t>
            </a:fld>
            <a:endParaRPr lang="en-US" dirty="0"/>
          </a:p>
        </p:txBody>
      </p:sp>
      <p:sp>
        <p:nvSpPr>
          <p:cNvPr id="4" name="Footer Placeholder 3"/>
          <p:cNvSpPr>
            <a:spLocks noGrp="1"/>
          </p:cNvSpPr>
          <p:nvPr>
            <p:ph type="ftr" sz="quarter" idx="11"/>
          </p:nvPr>
        </p:nvSpPr>
        <p:spPr/>
        <p:txBody>
          <a:bodyPr/>
          <a:lstStyle/>
          <a:p>
            <a:r>
              <a:rPr lang="en-US"/>
              <a:t>ISS Fiona F2</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534540-7BBF-473A-BB5A-994A1F7040F2}" type="datetime1">
              <a:rPr lang="en-US" smtClean="0"/>
              <a:t>12/13/2019</a:t>
            </a:fld>
            <a:endParaRPr lang="en-US" dirty="0"/>
          </a:p>
        </p:txBody>
      </p:sp>
      <p:sp>
        <p:nvSpPr>
          <p:cNvPr id="3" name="Footer Placeholder 2"/>
          <p:cNvSpPr>
            <a:spLocks noGrp="1"/>
          </p:cNvSpPr>
          <p:nvPr>
            <p:ph type="ftr" sz="quarter" idx="11"/>
          </p:nvPr>
        </p:nvSpPr>
        <p:spPr/>
        <p:txBody>
          <a:bodyPr/>
          <a:lstStyle/>
          <a:p>
            <a:r>
              <a:rPr lang="en-US"/>
              <a:t>ISS Fiona F2</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fr-FR"/>
              <a:t>Modifiez le style du titre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26C522F2-B6A0-41B2-9894-734B08E64481}" type="datetime1">
              <a:rPr lang="en-US" smtClean="0"/>
              <a:t>12/13/2019</a:t>
            </a:fld>
            <a:endParaRPr lang="en-US" dirty="0"/>
          </a:p>
        </p:txBody>
      </p:sp>
      <p:sp>
        <p:nvSpPr>
          <p:cNvPr id="6" name="Footer Placeholder 5"/>
          <p:cNvSpPr>
            <a:spLocks noGrp="1"/>
          </p:cNvSpPr>
          <p:nvPr>
            <p:ph type="ftr" sz="quarter" idx="11"/>
          </p:nvPr>
        </p:nvSpPr>
        <p:spPr/>
        <p:txBody>
          <a:bodyPr/>
          <a:lstStyle/>
          <a:p>
            <a:r>
              <a:rPr lang="en-US"/>
              <a:t>ISS Fiona F2</a:t>
            </a:r>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fr-FR"/>
              <a:t>Modifiez le style du titre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AD8F747C-187C-491A-9866-402005E70EAF}" type="datetime1">
              <a:rPr lang="en-US" smtClean="0"/>
              <a:t>12/13/2019</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F6489863-6219-4024-AEDA-99A0B20E19DC}" type="datetime1">
              <a:rPr lang="en-US" smtClean="0"/>
              <a:t>12/13/2019</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r>
              <a:rPr lang="en-US"/>
              <a:t>ISS Fiona F2</a:t>
            </a:r>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n-lt"/>
              </a:defRPr>
            </a:lvl1pPr>
          </a:lstStyle>
          <a:p>
            <a:fld id="{4FAB73BC-B049-4115-A692-8D63A059BFB8}"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dt="0"/>
  <p:txStyles>
    <p:titleStyle>
      <a:lvl1pPr algn="l" defTabSz="914400" rtl="0" eaLnBrk="1" latinLnBrk="0" hangingPunct="1">
        <a:lnSpc>
          <a:spcPct val="90000"/>
        </a:lnSpc>
        <a:spcBef>
          <a:spcPct val="0"/>
        </a:spcBef>
        <a:buNone/>
        <a:defRPr sz="4800" b="1" kern="1200" cap="none"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4.png"/><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34BB0F6-6875-44FE-A1ED-A62872B73AAB}"/>
              </a:ext>
            </a:extLst>
          </p:cNvPr>
          <p:cNvSpPr>
            <a:spLocks noGrp="1"/>
          </p:cNvSpPr>
          <p:nvPr>
            <p:ph type="ctrTitle"/>
          </p:nvPr>
        </p:nvSpPr>
        <p:spPr/>
        <p:txBody>
          <a:bodyPr/>
          <a:lstStyle/>
          <a:p>
            <a:pPr algn="ctr"/>
            <a:r>
              <a:rPr lang="fr-FR" dirty="0"/>
              <a:t>Examen Décembre 2019</a:t>
            </a:r>
          </a:p>
        </p:txBody>
      </p:sp>
      <p:sp>
        <p:nvSpPr>
          <p:cNvPr id="4" name="Espace réservé du pied de page 3">
            <a:extLst>
              <a:ext uri="{FF2B5EF4-FFF2-40B4-BE49-F238E27FC236}">
                <a16:creationId xmlns:a16="http://schemas.microsoft.com/office/drawing/2014/main" id="{1C7572A9-A39E-46E9-B8E4-CA975EFE24A1}"/>
              </a:ext>
            </a:extLst>
          </p:cNvPr>
          <p:cNvSpPr>
            <a:spLocks noGrp="1"/>
          </p:cNvSpPr>
          <p:nvPr>
            <p:ph type="ftr" sz="quarter" idx="11"/>
          </p:nvPr>
        </p:nvSpPr>
        <p:spPr/>
        <p:txBody>
          <a:bodyPr/>
          <a:lstStyle/>
          <a:p>
            <a:r>
              <a:rPr lang="en-US"/>
              <a:t>ISS Fiona F2</a:t>
            </a:r>
            <a:endParaRPr lang="en-US" dirty="0"/>
          </a:p>
        </p:txBody>
      </p:sp>
      <p:sp>
        <p:nvSpPr>
          <p:cNvPr id="6" name="Sous-titre 5">
            <a:extLst>
              <a:ext uri="{FF2B5EF4-FFF2-40B4-BE49-F238E27FC236}">
                <a16:creationId xmlns:a16="http://schemas.microsoft.com/office/drawing/2014/main" id="{972A7EBC-DF89-46B5-B30C-F1E379D7681A}"/>
              </a:ext>
            </a:extLst>
          </p:cNvPr>
          <p:cNvSpPr>
            <a:spLocks noGrp="1"/>
          </p:cNvSpPr>
          <p:nvPr>
            <p:ph type="subTitle" idx="1"/>
          </p:nvPr>
        </p:nvSpPr>
        <p:spPr>
          <a:xfrm>
            <a:off x="1051560" y="4692291"/>
            <a:ext cx="7891272" cy="733486"/>
          </a:xfrm>
        </p:spPr>
        <p:txBody>
          <a:bodyPr/>
          <a:lstStyle/>
          <a:p>
            <a:pPr algn="ctr"/>
            <a:r>
              <a:rPr lang="fr-FR" dirty="0"/>
              <a:t>Objectif : Réaliser un jeu ou un jeu sérieux permettant de réduire le stress</a:t>
            </a:r>
          </a:p>
        </p:txBody>
      </p:sp>
    </p:spTree>
    <p:extLst>
      <p:ext uri="{BB962C8B-B14F-4D97-AF65-F5344CB8AC3E}">
        <p14:creationId xmlns:p14="http://schemas.microsoft.com/office/powerpoint/2010/main" val="2930140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DDF6C4-34E2-41E3-B062-B1F0F7AEB986}"/>
              </a:ext>
            </a:extLst>
          </p:cNvPr>
          <p:cNvSpPr>
            <a:spLocks noGrp="1"/>
          </p:cNvSpPr>
          <p:nvPr>
            <p:ph type="title"/>
          </p:nvPr>
        </p:nvSpPr>
        <p:spPr/>
        <p:txBody>
          <a:bodyPr/>
          <a:lstStyle/>
          <a:p>
            <a:pPr algn="ctr"/>
            <a:r>
              <a:rPr lang="fr-FR" dirty="0"/>
              <a:t>Changement de niveau des arbres</a:t>
            </a:r>
          </a:p>
        </p:txBody>
      </p:sp>
      <p:pic>
        <p:nvPicPr>
          <p:cNvPr id="4" name="Image 3">
            <a:extLst>
              <a:ext uri="{FF2B5EF4-FFF2-40B4-BE49-F238E27FC236}">
                <a16:creationId xmlns:a16="http://schemas.microsoft.com/office/drawing/2014/main" id="{C26C96B4-0443-42C3-9F85-8A6E71FD8EF0}"/>
              </a:ext>
            </a:extLst>
          </p:cNvPr>
          <p:cNvPicPr>
            <a:picLocks noChangeAspect="1"/>
          </p:cNvPicPr>
          <p:nvPr/>
        </p:nvPicPr>
        <p:blipFill rotWithShape="1">
          <a:blip r:embed="rId2"/>
          <a:srcRect l="16953" t="35985" r="15938" b="19723"/>
          <a:stretch/>
        </p:blipFill>
        <p:spPr>
          <a:xfrm>
            <a:off x="2005012" y="2177473"/>
            <a:ext cx="8181975" cy="2899696"/>
          </a:xfrm>
          <a:prstGeom prst="rect">
            <a:avLst/>
          </a:prstGeom>
        </p:spPr>
      </p:pic>
      <p:sp>
        <p:nvSpPr>
          <p:cNvPr id="5" name="ZoneTexte 4">
            <a:extLst>
              <a:ext uri="{FF2B5EF4-FFF2-40B4-BE49-F238E27FC236}">
                <a16:creationId xmlns:a16="http://schemas.microsoft.com/office/drawing/2014/main" id="{B3B09250-F050-4A7E-BFA9-9F595EBFEB76}"/>
              </a:ext>
            </a:extLst>
          </p:cNvPr>
          <p:cNvSpPr txBox="1"/>
          <p:nvPr/>
        </p:nvSpPr>
        <p:spPr>
          <a:xfrm>
            <a:off x="2005012" y="5320145"/>
            <a:ext cx="8181975" cy="923330"/>
          </a:xfrm>
          <a:prstGeom prst="rect">
            <a:avLst/>
          </a:prstGeom>
          <a:noFill/>
        </p:spPr>
        <p:txBody>
          <a:bodyPr wrap="square" rtlCol="0">
            <a:spAutoFit/>
          </a:bodyPr>
          <a:lstStyle/>
          <a:p>
            <a:pPr algn="ctr"/>
            <a:r>
              <a:rPr lang="fr-FR" dirty="0"/>
              <a:t>Quand le score est supérieur au niveau de l’arbre que l’on veut et que son niveau actuel est celui inférieur alors on ajoute un niveau à l’arbre et on soustrait au score le montant nécessaire</a:t>
            </a:r>
          </a:p>
        </p:txBody>
      </p:sp>
      <p:sp>
        <p:nvSpPr>
          <p:cNvPr id="3" name="Espace réservé du pied de page 2">
            <a:extLst>
              <a:ext uri="{FF2B5EF4-FFF2-40B4-BE49-F238E27FC236}">
                <a16:creationId xmlns:a16="http://schemas.microsoft.com/office/drawing/2014/main" id="{E5D95025-BB85-43A6-842E-8477B36B0FD0}"/>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1725816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5ED3E1-CFD4-4CAB-BD53-13148EC806C2}"/>
              </a:ext>
            </a:extLst>
          </p:cNvPr>
          <p:cNvSpPr>
            <a:spLocks noGrp="1"/>
          </p:cNvSpPr>
          <p:nvPr>
            <p:ph type="title"/>
          </p:nvPr>
        </p:nvSpPr>
        <p:spPr/>
        <p:txBody>
          <a:bodyPr/>
          <a:lstStyle/>
          <a:p>
            <a:pPr algn="ctr"/>
            <a:r>
              <a:rPr lang="fr-FR" dirty="0"/>
              <a:t>Génération de l’OXYGENE</a:t>
            </a:r>
          </a:p>
        </p:txBody>
      </p:sp>
      <p:pic>
        <p:nvPicPr>
          <p:cNvPr id="4" name="Image 3">
            <a:extLst>
              <a:ext uri="{FF2B5EF4-FFF2-40B4-BE49-F238E27FC236}">
                <a16:creationId xmlns:a16="http://schemas.microsoft.com/office/drawing/2014/main" id="{F43164E1-560F-4451-83D7-3A4DD0A6EB5F}"/>
              </a:ext>
            </a:extLst>
          </p:cNvPr>
          <p:cNvPicPr>
            <a:picLocks noChangeAspect="1"/>
          </p:cNvPicPr>
          <p:nvPr/>
        </p:nvPicPr>
        <p:blipFill rotWithShape="1">
          <a:blip r:embed="rId2"/>
          <a:srcRect l="17120" t="29588" r="16033" b="27053"/>
          <a:stretch/>
        </p:blipFill>
        <p:spPr>
          <a:xfrm>
            <a:off x="2020955" y="1807883"/>
            <a:ext cx="8150087" cy="2835833"/>
          </a:xfrm>
          <a:prstGeom prst="rect">
            <a:avLst/>
          </a:prstGeom>
        </p:spPr>
      </p:pic>
      <p:sp>
        <p:nvSpPr>
          <p:cNvPr id="3" name="ZoneTexte 2">
            <a:extLst>
              <a:ext uri="{FF2B5EF4-FFF2-40B4-BE49-F238E27FC236}">
                <a16:creationId xmlns:a16="http://schemas.microsoft.com/office/drawing/2014/main" id="{B0048B9F-F673-44B3-8603-39DAEB8262E3}"/>
              </a:ext>
            </a:extLst>
          </p:cNvPr>
          <p:cNvSpPr txBox="1"/>
          <p:nvPr/>
        </p:nvSpPr>
        <p:spPr>
          <a:xfrm>
            <a:off x="2020955" y="5043637"/>
            <a:ext cx="8150087" cy="923330"/>
          </a:xfrm>
          <a:prstGeom prst="rect">
            <a:avLst/>
          </a:prstGeom>
          <a:noFill/>
        </p:spPr>
        <p:txBody>
          <a:bodyPr wrap="square" rtlCol="0">
            <a:spAutoFit/>
          </a:bodyPr>
          <a:lstStyle/>
          <a:p>
            <a:pPr algn="ctr"/>
            <a:r>
              <a:rPr lang="fr-FR" dirty="0"/>
              <a:t>Pour générer de l’OXYGENE, je vérifie sur quel arbre je clique et son niveau.</a:t>
            </a:r>
            <a:br>
              <a:rPr lang="fr-FR" dirty="0"/>
            </a:br>
            <a:r>
              <a:rPr lang="fr-FR" dirty="0"/>
              <a:t>En fonction de cela j’ajoute au score le montant d’OXYGENE correspondant au niveau de l’arbre.</a:t>
            </a:r>
          </a:p>
        </p:txBody>
      </p:sp>
      <p:sp>
        <p:nvSpPr>
          <p:cNvPr id="5" name="ZoneTexte 4">
            <a:extLst>
              <a:ext uri="{FF2B5EF4-FFF2-40B4-BE49-F238E27FC236}">
                <a16:creationId xmlns:a16="http://schemas.microsoft.com/office/drawing/2014/main" id="{B63C3CC7-55D5-4C65-8492-31FCF2BAE6B2}"/>
              </a:ext>
            </a:extLst>
          </p:cNvPr>
          <p:cNvSpPr txBox="1"/>
          <p:nvPr/>
        </p:nvSpPr>
        <p:spPr>
          <a:xfrm>
            <a:off x="2020955" y="6197600"/>
            <a:ext cx="8150087" cy="369332"/>
          </a:xfrm>
          <a:prstGeom prst="rect">
            <a:avLst/>
          </a:prstGeom>
          <a:noFill/>
        </p:spPr>
        <p:txBody>
          <a:bodyPr wrap="square" rtlCol="0">
            <a:spAutoFit/>
          </a:bodyPr>
          <a:lstStyle/>
          <a:p>
            <a:pPr algn="ctr"/>
            <a:r>
              <a:rPr lang="fr-FR" dirty="0"/>
              <a:t>Certains arbres ont un TIMER pour que l’on puisse cliquer sur eux.</a:t>
            </a:r>
          </a:p>
        </p:txBody>
      </p:sp>
      <p:sp>
        <p:nvSpPr>
          <p:cNvPr id="6" name="Espace réservé du pied de page 5">
            <a:extLst>
              <a:ext uri="{FF2B5EF4-FFF2-40B4-BE49-F238E27FC236}">
                <a16:creationId xmlns:a16="http://schemas.microsoft.com/office/drawing/2014/main" id="{C7371E2A-376F-4F68-BD23-3C7DF100A344}"/>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33716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Espace réservé du contenu 6">
            <a:extLst>
              <a:ext uri="{FF2B5EF4-FFF2-40B4-BE49-F238E27FC236}">
                <a16:creationId xmlns:a16="http://schemas.microsoft.com/office/drawing/2014/main" id="{AF1E122E-4E69-4DBA-9F8A-E24C5160081A}"/>
              </a:ext>
            </a:extLst>
          </p:cNvPr>
          <p:cNvPicPr>
            <a:picLocks noChangeAspect="1"/>
          </p:cNvPicPr>
          <p:nvPr/>
        </p:nvPicPr>
        <p:blipFill rotWithShape="1">
          <a:blip r:embed="rId2"/>
          <a:srcRect l="17669" t="30309" r="25146" b="8820"/>
          <a:stretch/>
        </p:blipFill>
        <p:spPr>
          <a:xfrm>
            <a:off x="249927" y="791441"/>
            <a:ext cx="4228567" cy="2419350"/>
          </a:xfrm>
          <a:prstGeom prst="rect">
            <a:avLst/>
          </a:prstGeom>
        </p:spPr>
      </p:pic>
      <p:sp>
        <p:nvSpPr>
          <p:cNvPr id="15" name="Rectangle 14">
            <a:extLst>
              <a:ext uri="{FF2B5EF4-FFF2-40B4-BE49-F238E27FC236}">
                <a16:creationId xmlns:a16="http://schemas.microsoft.com/office/drawing/2014/main" id="{3C70C9C1-4C26-457E-A529-B8091CAC17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0070" y="0"/>
            <a:ext cx="7541930" cy="6857999"/>
          </a:xfrm>
          <a:prstGeom prst="rect">
            <a:avLst/>
          </a:prstGeom>
          <a:blipFill dpi="0" rotWithShape="1">
            <a:blip r:embed="rId3">
              <a:alphaModFix amt="60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5A67BCB2-38C0-454C-B83B-658082302DE5}"/>
              </a:ext>
            </a:extLst>
          </p:cNvPr>
          <p:cNvSpPr>
            <a:spLocks noGrp="1"/>
          </p:cNvSpPr>
          <p:nvPr>
            <p:ph type="title"/>
          </p:nvPr>
        </p:nvSpPr>
        <p:spPr>
          <a:xfrm>
            <a:off x="4970109" y="484632"/>
            <a:ext cx="6730277" cy="1609344"/>
          </a:xfrm>
          <a:ln>
            <a:noFill/>
          </a:ln>
        </p:spPr>
        <p:txBody>
          <a:bodyPr>
            <a:normAutofit/>
          </a:bodyPr>
          <a:lstStyle/>
          <a:p>
            <a:r>
              <a:rPr lang="fr-FR" dirty="0"/>
              <a:t>TIMER des arbres</a:t>
            </a:r>
            <a:endParaRPr lang="fr-FR"/>
          </a:p>
        </p:txBody>
      </p:sp>
      <p:pic>
        <p:nvPicPr>
          <p:cNvPr id="8" name="Image 7">
            <a:extLst>
              <a:ext uri="{FF2B5EF4-FFF2-40B4-BE49-F238E27FC236}">
                <a16:creationId xmlns:a16="http://schemas.microsoft.com/office/drawing/2014/main" id="{B63CC115-BAB3-4F1A-AF77-B23EC9E700FE}"/>
              </a:ext>
            </a:extLst>
          </p:cNvPr>
          <p:cNvPicPr>
            <a:picLocks noChangeAspect="1"/>
          </p:cNvPicPr>
          <p:nvPr/>
        </p:nvPicPr>
        <p:blipFill rotWithShape="1">
          <a:blip r:embed="rId5"/>
          <a:srcRect l="18127" t="40675" r="27482" b="15520"/>
          <a:stretch/>
        </p:blipFill>
        <p:spPr>
          <a:xfrm>
            <a:off x="249927" y="3927762"/>
            <a:ext cx="4224777" cy="1828800"/>
          </a:xfrm>
          <a:prstGeom prst="rect">
            <a:avLst/>
          </a:prstGeom>
        </p:spPr>
      </p:pic>
      <p:sp>
        <p:nvSpPr>
          <p:cNvPr id="12" name="Content Placeholder 11">
            <a:extLst>
              <a:ext uri="{FF2B5EF4-FFF2-40B4-BE49-F238E27FC236}">
                <a16:creationId xmlns:a16="http://schemas.microsoft.com/office/drawing/2014/main" id="{B7957BF6-17DA-4CEE-86E4-D4770A080DBB}"/>
              </a:ext>
            </a:extLst>
          </p:cNvPr>
          <p:cNvSpPr>
            <a:spLocks noGrp="1"/>
          </p:cNvSpPr>
          <p:nvPr>
            <p:ph idx="1"/>
          </p:nvPr>
        </p:nvSpPr>
        <p:spPr>
          <a:xfrm>
            <a:off x="4970109" y="2559648"/>
            <a:ext cx="6730276" cy="2801574"/>
          </a:xfrm>
        </p:spPr>
        <p:txBody>
          <a:bodyPr>
            <a:normAutofit/>
          </a:bodyPr>
          <a:lstStyle/>
          <a:p>
            <a:pPr marL="0" indent="0" algn="ctr">
              <a:buNone/>
            </a:pPr>
            <a:r>
              <a:rPr lang="fr-FR" sz="1800" dirty="0"/>
              <a:t>Toutes les X seconds je mets la variable TIMER correspondant à l’arbre à 1 pour que dans les conditions pour générer de l’OXYGENE je vérifie si celle-ci est bien à 1. Ensuite lorsque le joueur clique sur l’arbre la variable revient à 0.</a:t>
            </a:r>
            <a:br>
              <a:rPr lang="fr-FR" sz="1800" dirty="0"/>
            </a:br>
            <a:endParaRPr lang="fr-FR" sz="1800" dirty="0"/>
          </a:p>
          <a:p>
            <a:pPr marL="0" indent="0" algn="ctr">
              <a:buNone/>
            </a:pPr>
            <a:r>
              <a:rPr lang="fr-FR" sz="1800" dirty="0"/>
              <a:t>J’affiche aussi sur la texte ‘TIMER’ correspondant à l’arbre un ‘GO’ pour faire comprendre au joueur qu’il peut cliquer.</a:t>
            </a:r>
            <a:br>
              <a:rPr lang="fr-FR" sz="1800" dirty="0"/>
            </a:br>
            <a:br>
              <a:rPr lang="fr-FR" sz="1800" dirty="0"/>
            </a:br>
            <a:r>
              <a:rPr lang="fr-FR" sz="1800" dirty="0"/>
              <a:t>J’ai au préalable placer ce texte sur l’emplacement choisit par le joueur.</a:t>
            </a:r>
          </a:p>
        </p:txBody>
      </p:sp>
      <p:grpSp>
        <p:nvGrpSpPr>
          <p:cNvPr id="17" name="Group 16">
            <a:extLst>
              <a:ext uri="{FF2B5EF4-FFF2-40B4-BE49-F238E27FC236}">
                <a16:creationId xmlns:a16="http://schemas.microsoft.com/office/drawing/2014/main" id="{099FE2EA-9E5E-4C8E-A341-C1D5842A20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8" name="Oval 17">
              <a:extLst>
                <a:ext uri="{FF2B5EF4-FFF2-40B4-BE49-F238E27FC236}">
                  <a16:creationId xmlns:a16="http://schemas.microsoft.com/office/drawing/2014/main" id="{D6974EC8-68EF-4705-928A-14A203F25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6">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9" name="Oval 18">
              <a:extLst>
                <a:ext uri="{FF2B5EF4-FFF2-40B4-BE49-F238E27FC236}">
                  <a16:creationId xmlns:a16="http://schemas.microsoft.com/office/drawing/2014/main" id="{6F8E3E59-4600-4A0E-AFE3-8B8CC1D27B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9" name="Espace réservé du pied de page 8">
            <a:extLst>
              <a:ext uri="{FF2B5EF4-FFF2-40B4-BE49-F238E27FC236}">
                <a16:creationId xmlns:a16="http://schemas.microsoft.com/office/drawing/2014/main" id="{29B83A16-37A3-49D8-9385-BEBCF7787BBF}"/>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781717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DA5B35F-8B94-4496-A0CB-37B461C25F55}"/>
              </a:ext>
            </a:extLst>
          </p:cNvPr>
          <p:cNvSpPr>
            <a:spLocks noGrp="1"/>
          </p:cNvSpPr>
          <p:nvPr>
            <p:ph type="title"/>
          </p:nvPr>
        </p:nvSpPr>
        <p:spPr/>
        <p:txBody>
          <a:bodyPr/>
          <a:lstStyle/>
          <a:p>
            <a:pPr algn="ctr"/>
            <a:r>
              <a:rPr lang="fr-FR" dirty="0"/>
              <a:t>Apparition des </a:t>
            </a:r>
            <a:r>
              <a:rPr lang="fr-FR" dirty="0" err="1"/>
              <a:t>TIPs</a:t>
            </a:r>
            <a:r>
              <a:rPr lang="fr-FR" dirty="0"/>
              <a:t>/Astuces</a:t>
            </a:r>
          </a:p>
        </p:txBody>
      </p:sp>
      <p:pic>
        <p:nvPicPr>
          <p:cNvPr id="8" name="Image 7">
            <a:extLst>
              <a:ext uri="{FF2B5EF4-FFF2-40B4-BE49-F238E27FC236}">
                <a16:creationId xmlns:a16="http://schemas.microsoft.com/office/drawing/2014/main" id="{4DAD6164-9573-4256-93DB-EB037588D725}"/>
              </a:ext>
            </a:extLst>
          </p:cNvPr>
          <p:cNvPicPr>
            <a:picLocks noChangeAspect="1"/>
          </p:cNvPicPr>
          <p:nvPr/>
        </p:nvPicPr>
        <p:blipFill rotWithShape="1">
          <a:blip r:embed="rId2"/>
          <a:srcRect l="18203" t="46796" r="31797" b="47670"/>
          <a:stretch/>
        </p:blipFill>
        <p:spPr>
          <a:xfrm>
            <a:off x="1069848" y="2505075"/>
            <a:ext cx="6096000" cy="361950"/>
          </a:xfrm>
          <a:prstGeom prst="rect">
            <a:avLst/>
          </a:prstGeom>
        </p:spPr>
      </p:pic>
      <p:pic>
        <p:nvPicPr>
          <p:cNvPr id="9" name="Image 8">
            <a:extLst>
              <a:ext uri="{FF2B5EF4-FFF2-40B4-BE49-F238E27FC236}">
                <a16:creationId xmlns:a16="http://schemas.microsoft.com/office/drawing/2014/main" id="{E92290F0-943B-4DA6-827A-F037C89E3000}"/>
              </a:ext>
            </a:extLst>
          </p:cNvPr>
          <p:cNvPicPr>
            <a:picLocks noChangeAspect="1"/>
          </p:cNvPicPr>
          <p:nvPr/>
        </p:nvPicPr>
        <p:blipFill>
          <a:blip r:embed="rId3"/>
          <a:stretch>
            <a:fillRect/>
          </a:stretch>
        </p:blipFill>
        <p:spPr>
          <a:xfrm>
            <a:off x="1069847" y="3429000"/>
            <a:ext cx="6096001" cy="20865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ZoneTexte 9">
            <a:extLst>
              <a:ext uri="{FF2B5EF4-FFF2-40B4-BE49-F238E27FC236}">
                <a16:creationId xmlns:a16="http://schemas.microsoft.com/office/drawing/2014/main" id="{0BAB6D2A-643A-4CD1-A93B-70C0C74937BA}"/>
              </a:ext>
            </a:extLst>
          </p:cNvPr>
          <p:cNvSpPr txBox="1"/>
          <p:nvPr/>
        </p:nvSpPr>
        <p:spPr>
          <a:xfrm>
            <a:off x="7496175" y="2686050"/>
            <a:ext cx="3625977" cy="2585323"/>
          </a:xfrm>
          <a:prstGeom prst="rect">
            <a:avLst/>
          </a:prstGeom>
          <a:noFill/>
        </p:spPr>
        <p:txBody>
          <a:bodyPr wrap="square" rtlCol="0">
            <a:spAutoFit/>
          </a:bodyPr>
          <a:lstStyle/>
          <a:p>
            <a:pPr marL="285750" indent="-285750" algn="ctr">
              <a:buFontTx/>
              <a:buChar char="-"/>
            </a:pPr>
            <a:r>
              <a:rPr lang="fr-FR" dirty="0"/>
              <a:t>A chaque fois que l’on passe un arbre au niveau 3, cela incrémente ma variable LEVEL.</a:t>
            </a:r>
          </a:p>
          <a:p>
            <a:pPr algn="ctr"/>
            <a:br>
              <a:rPr lang="fr-FR" dirty="0"/>
            </a:br>
            <a:r>
              <a:rPr lang="fr-FR" dirty="0"/>
              <a:t>- Tous les LEVEL impaires, l’animation frame de mon </a:t>
            </a:r>
            <a:r>
              <a:rPr lang="fr-FR" dirty="0" err="1"/>
              <a:t>sprite</a:t>
            </a:r>
            <a:r>
              <a:rPr lang="fr-FR" dirty="0"/>
              <a:t> </a:t>
            </a:r>
            <a:r>
              <a:rPr lang="fr-FR" dirty="0" err="1"/>
              <a:t>TIPs</a:t>
            </a:r>
            <a:r>
              <a:rPr lang="fr-FR" dirty="0"/>
              <a:t> affichera un petit </a:t>
            </a:r>
            <a:r>
              <a:rPr lang="fr-FR" dirty="0" err="1"/>
              <a:t>tips</a:t>
            </a:r>
            <a:r>
              <a:rPr lang="fr-FR" dirty="0"/>
              <a:t>/astuces.</a:t>
            </a:r>
          </a:p>
        </p:txBody>
      </p:sp>
      <p:sp>
        <p:nvSpPr>
          <p:cNvPr id="11" name="Espace réservé du pied de page 10">
            <a:extLst>
              <a:ext uri="{FF2B5EF4-FFF2-40B4-BE49-F238E27FC236}">
                <a16:creationId xmlns:a16="http://schemas.microsoft.com/office/drawing/2014/main" id="{482FCF0B-8247-408E-8454-4C6D4CDED2E3}"/>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37063362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F700E9-407D-4CAA-8922-A719280AEACF}"/>
              </a:ext>
            </a:extLst>
          </p:cNvPr>
          <p:cNvSpPr>
            <a:spLocks noGrp="1"/>
          </p:cNvSpPr>
          <p:nvPr>
            <p:ph type="title"/>
          </p:nvPr>
        </p:nvSpPr>
        <p:spPr>
          <a:xfrm>
            <a:off x="1069848" y="275626"/>
            <a:ext cx="10058400" cy="1609344"/>
          </a:xfrm>
        </p:spPr>
        <p:txBody>
          <a:bodyPr/>
          <a:lstStyle/>
          <a:p>
            <a:pPr algn="ctr"/>
            <a:r>
              <a:rPr lang="fr-FR" dirty="0"/>
              <a:t>Mes idées :</a:t>
            </a:r>
          </a:p>
        </p:txBody>
      </p:sp>
      <p:sp>
        <p:nvSpPr>
          <p:cNvPr id="4" name="Espace réservé du contenu 3">
            <a:extLst>
              <a:ext uri="{FF2B5EF4-FFF2-40B4-BE49-F238E27FC236}">
                <a16:creationId xmlns:a16="http://schemas.microsoft.com/office/drawing/2014/main" id="{F42D2336-8F5D-4E75-A9BD-D7FB9C076689}"/>
              </a:ext>
            </a:extLst>
          </p:cNvPr>
          <p:cNvSpPr>
            <a:spLocks noGrp="1"/>
          </p:cNvSpPr>
          <p:nvPr>
            <p:ph sz="half" idx="1"/>
          </p:nvPr>
        </p:nvSpPr>
        <p:spPr>
          <a:xfrm>
            <a:off x="1069848" y="1884969"/>
            <a:ext cx="4754880" cy="4620333"/>
          </a:xfrm>
        </p:spPr>
        <p:txBody>
          <a:bodyPr>
            <a:normAutofit lnSpcReduction="10000"/>
          </a:bodyPr>
          <a:lstStyle/>
          <a:p>
            <a:pPr marL="0" indent="0">
              <a:buNone/>
            </a:pPr>
            <a:r>
              <a:rPr lang="fr-FR" sz="1800" dirty="0"/>
              <a:t>Première idée : </a:t>
            </a:r>
          </a:p>
          <a:p>
            <a:pPr marL="0" indent="0">
              <a:buNone/>
            </a:pPr>
            <a:endParaRPr lang="fr-FR" sz="1800" dirty="0"/>
          </a:p>
          <a:p>
            <a:pPr marL="0" indent="0">
              <a:buNone/>
            </a:pPr>
            <a:r>
              <a:rPr lang="fr-FR" sz="1800" dirty="0"/>
              <a:t>Réaliser une application regroupant une multitude de manière de se déstresser.</a:t>
            </a:r>
          </a:p>
          <a:p>
            <a:pPr marL="0" indent="0">
              <a:buNone/>
            </a:pPr>
            <a:br>
              <a:rPr lang="fr-FR" sz="1800" dirty="0"/>
            </a:br>
            <a:r>
              <a:rPr lang="fr-FR" sz="1800" dirty="0"/>
              <a:t>- Petit questionnaire pour évaluer le niveau de stress</a:t>
            </a:r>
          </a:p>
          <a:p>
            <a:pPr marL="0" indent="0">
              <a:buNone/>
            </a:pPr>
            <a:r>
              <a:rPr lang="fr-FR" sz="1800" dirty="0"/>
              <a:t>- Musique/son relaxant avec exercices de respiration</a:t>
            </a:r>
          </a:p>
          <a:p>
            <a:pPr marL="0" indent="0">
              <a:buNone/>
            </a:pPr>
            <a:r>
              <a:rPr lang="fr-FR" sz="1800" dirty="0"/>
              <a:t>- Mini-jeux de réflexion anti-stress</a:t>
            </a:r>
          </a:p>
          <a:p>
            <a:pPr>
              <a:buFontTx/>
              <a:buChar char="-"/>
            </a:pPr>
            <a:r>
              <a:rPr lang="fr-FR" sz="1800" dirty="0"/>
              <a:t>Vidéos satisfaisantes</a:t>
            </a:r>
          </a:p>
          <a:p>
            <a:pPr marL="0" indent="0">
              <a:buNone/>
            </a:pPr>
            <a:endParaRPr lang="fr-FR" sz="1800" dirty="0"/>
          </a:p>
          <a:p>
            <a:pPr marL="0" indent="0">
              <a:buNone/>
            </a:pPr>
            <a:r>
              <a:rPr lang="fr-FR" dirty="0"/>
              <a:t>Problème : Trop de similitude avec les applications déjà testés</a:t>
            </a:r>
          </a:p>
        </p:txBody>
      </p:sp>
      <p:sp>
        <p:nvSpPr>
          <p:cNvPr id="5" name="Espace réservé du contenu 4">
            <a:extLst>
              <a:ext uri="{FF2B5EF4-FFF2-40B4-BE49-F238E27FC236}">
                <a16:creationId xmlns:a16="http://schemas.microsoft.com/office/drawing/2014/main" id="{BFD5D3B2-CAE8-46FC-9C1D-B11F08F33240}"/>
              </a:ext>
            </a:extLst>
          </p:cNvPr>
          <p:cNvSpPr>
            <a:spLocks noGrp="1"/>
          </p:cNvSpPr>
          <p:nvPr>
            <p:ph sz="half" idx="2"/>
          </p:nvPr>
        </p:nvSpPr>
        <p:spPr>
          <a:xfrm>
            <a:off x="6364224" y="1884970"/>
            <a:ext cx="4754880" cy="4620332"/>
          </a:xfrm>
        </p:spPr>
        <p:txBody>
          <a:bodyPr>
            <a:normAutofit lnSpcReduction="10000"/>
          </a:bodyPr>
          <a:lstStyle/>
          <a:p>
            <a:pPr marL="0" indent="0">
              <a:buNone/>
            </a:pPr>
            <a:r>
              <a:rPr lang="fr-FR" sz="1800" dirty="0"/>
              <a:t>Deuxième idée et idée finale :</a:t>
            </a:r>
          </a:p>
          <a:p>
            <a:pPr marL="0" indent="0">
              <a:buNone/>
            </a:pPr>
            <a:endParaRPr lang="fr-FR" sz="1800" dirty="0"/>
          </a:p>
          <a:p>
            <a:pPr marL="0" indent="0">
              <a:buNone/>
            </a:pPr>
            <a:r>
              <a:rPr lang="fr-FR" sz="1800" dirty="0"/>
              <a:t>Réaliser un petit jeu style « </a:t>
            </a:r>
            <a:r>
              <a:rPr lang="fr-FR" sz="1800" dirty="0" err="1"/>
              <a:t>clicker</a:t>
            </a:r>
            <a:r>
              <a:rPr lang="fr-FR" sz="1800" dirty="0"/>
              <a:t> » avec des arbres qui génèrent de l’oxygène.</a:t>
            </a:r>
          </a:p>
          <a:p>
            <a:pPr marL="0" indent="0">
              <a:buNone/>
            </a:pPr>
            <a:r>
              <a:rPr lang="fr-FR" sz="1800" dirty="0"/>
              <a:t>- Possibilité de débloquer des conseils/astuces pour gérer ou améliorer sa respiration et se détendre</a:t>
            </a:r>
          </a:p>
          <a:p>
            <a:pPr marL="0" indent="0">
              <a:buNone/>
            </a:pPr>
            <a:r>
              <a:rPr lang="fr-FR" sz="1800" dirty="0"/>
              <a:t>- Présence d’une petite musique relaxante</a:t>
            </a:r>
          </a:p>
          <a:p>
            <a:pPr>
              <a:buFontTx/>
              <a:buChar char="-"/>
            </a:pPr>
            <a:endParaRPr lang="fr-FR" sz="1800" dirty="0"/>
          </a:p>
          <a:p>
            <a:pPr>
              <a:buFontTx/>
              <a:buChar char="-"/>
            </a:pPr>
            <a:endParaRPr lang="fr-FR" sz="1800" dirty="0"/>
          </a:p>
        </p:txBody>
      </p:sp>
      <p:sp>
        <p:nvSpPr>
          <p:cNvPr id="3" name="Espace réservé du pied de page 2">
            <a:extLst>
              <a:ext uri="{FF2B5EF4-FFF2-40B4-BE49-F238E27FC236}">
                <a16:creationId xmlns:a16="http://schemas.microsoft.com/office/drawing/2014/main" id="{E13E6CA5-B995-4163-B2D5-E1ECBD06D0F9}"/>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22636242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91F5EFA2-2967-423C-9D31-7B3A4C7028B9}"/>
              </a:ext>
            </a:extLst>
          </p:cNvPr>
          <p:cNvSpPr>
            <a:spLocks noGrp="1"/>
          </p:cNvSpPr>
          <p:nvPr>
            <p:ph type="title"/>
          </p:nvPr>
        </p:nvSpPr>
        <p:spPr/>
        <p:txBody>
          <a:bodyPr/>
          <a:lstStyle/>
          <a:p>
            <a:pPr algn="ctr"/>
            <a:r>
              <a:rPr lang="fr-FR" dirty="0"/>
              <a:t>Pourquoi avoir choisit ma deuxième idée ?</a:t>
            </a:r>
          </a:p>
        </p:txBody>
      </p:sp>
      <p:sp>
        <p:nvSpPr>
          <p:cNvPr id="6" name="Espace réservé du contenu 5">
            <a:extLst>
              <a:ext uri="{FF2B5EF4-FFF2-40B4-BE49-F238E27FC236}">
                <a16:creationId xmlns:a16="http://schemas.microsoft.com/office/drawing/2014/main" id="{3A2E9FBD-776F-4BFB-836C-2FE8FC502FF7}"/>
              </a:ext>
            </a:extLst>
          </p:cNvPr>
          <p:cNvSpPr>
            <a:spLocks noGrp="1"/>
          </p:cNvSpPr>
          <p:nvPr>
            <p:ph idx="1"/>
          </p:nvPr>
        </p:nvSpPr>
        <p:spPr/>
        <p:txBody>
          <a:bodyPr/>
          <a:lstStyle/>
          <a:p>
            <a:endParaRPr lang="fr-FR" dirty="0"/>
          </a:p>
          <a:p>
            <a:pPr algn="ctr"/>
            <a:endParaRPr lang="fr-FR" dirty="0"/>
          </a:p>
          <a:p>
            <a:pPr algn="ctr"/>
            <a:r>
              <a:rPr lang="fr-FR" dirty="0"/>
              <a:t>Première idée trop brouillon </a:t>
            </a:r>
          </a:p>
          <a:p>
            <a:pPr algn="ctr"/>
            <a:r>
              <a:rPr lang="fr-FR" dirty="0"/>
              <a:t>Diminuer son stress sans prise de tête</a:t>
            </a:r>
          </a:p>
          <a:p>
            <a:pPr algn="ctr"/>
            <a:r>
              <a:rPr lang="fr-FR" dirty="0"/>
              <a:t>Conseils et astuces sur la respiration</a:t>
            </a:r>
          </a:p>
          <a:p>
            <a:pPr algn="ctr"/>
            <a:r>
              <a:rPr lang="fr-FR" dirty="0"/>
              <a:t>Musique permettant de se relaxer</a:t>
            </a:r>
          </a:p>
          <a:p>
            <a:pPr algn="ctr"/>
            <a:endParaRPr lang="fr-FR" dirty="0"/>
          </a:p>
          <a:p>
            <a:pPr marL="0" indent="0">
              <a:buNone/>
            </a:pPr>
            <a:endParaRPr lang="fr-FR" dirty="0"/>
          </a:p>
        </p:txBody>
      </p:sp>
      <p:sp>
        <p:nvSpPr>
          <p:cNvPr id="2" name="Espace réservé du pied de page 1">
            <a:extLst>
              <a:ext uri="{FF2B5EF4-FFF2-40B4-BE49-F238E27FC236}">
                <a16:creationId xmlns:a16="http://schemas.microsoft.com/office/drawing/2014/main" id="{11110764-BA1B-4C73-887E-CAF02A7A6A8A}"/>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4190516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C325257-D670-4565-92E0-7441F21FAE87}"/>
              </a:ext>
            </a:extLst>
          </p:cNvPr>
          <p:cNvSpPr>
            <a:spLocks noGrp="1"/>
          </p:cNvSpPr>
          <p:nvPr>
            <p:ph type="title"/>
          </p:nvPr>
        </p:nvSpPr>
        <p:spPr/>
        <p:txBody>
          <a:bodyPr/>
          <a:lstStyle/>
          <a:p>
            <a:pPr algn="ctr"/>
            <a:r>
              <a:rPr lang="fr-FR" dirty="0"/>
              <a:t>BUT de mon </a:t>
            </a:r>
            <a:r>
              <a:rPr lang="fr-FR" dirty="0" err="1"/>
              <a:t>clicker</a:t>
            </a:r>
            <a:endParaRPr lang="fr-FR" dirty="0"/>
          </a:p>
        </p:txBody>
      </p:sp>
      <p:sp>
        <p:nvSpPr>
          <p:cNvPr id="3" name="Espace réservé du contenu 2">
            <a:extLst>
              <a:ext uri="{FF2B5EF4-FFF2-40B4-BE49-F238E27FC236}">
                <a16:creationId xmlns:a16="http://schemas.microsoft.com/office/drawing/2014/main" id="{E7B1FF8B-D806-445C-9C34-DC4A18E71443}"/>
              </a:ext>
            </a:extLst>
          </p:cNvPr>
          <p:cNvSpPr>
            <a:spLocks noGrp="1"/>
          </p:cNvSpPr>
          <p:nvPr>
            <p:ph idx="1"/>
          </p:nvPr>
        </p:nvSpPr>
        <p:spPr>
          <a:xfrm>
            <a:off x="1066800" y="3026572"/>
            <a:ext cx="10058400" cy="2228919"/>
          </a:xfrm>
        </p:spPr>
        <p:txBody>
          <a:bodyPr/>
          <a:lstStyle/>
          <a:p>
            <a:pPr algn="ctr">
              <a:buFont typeface="Arial" panose="020B0604020202020204" pitchFamily="34" charset="0"/>
              <a:buChar char="•"/>
            </a:pPr>
            <a:r>
              <a:rPr lang="fr-FR" dirty="0"/>
              <a:t>Cliquer sur des arbres pour générer de l’OXYGENE</a:t>
            </a:r>
          </a:p>
          <a:p>
            <a:pPr algn="ctr">
              <a:buFont typeface="Arial" panose="020B0604020202020204" pitchFamily="34" charset="0"/>
              <a:buChar char="•"/>
            </a:pPr>
            <a:r>
              <a:rPr lang="fr-FR" dirty="0"/>
              <a:t>Débloquer de nouveaux arbres générant plus d’OXYGENE </a:t>
            </a:r>
          </a:p>
          <a:p>
            <a:pPr algn="ctr">
              <a:buFont typeface="Arial" panose="020B0604020202020204" pitchFamily="34" charset="0"/>
              <a:buChar char="•"/>
            </a:pPr>
            <a:r>
              <a:rPr lang="fr-FR" dirty="0"/>
              <a:t>Augmenter de niveau les arbres déjà présents pour qu’ils génèrent plus d’OXYGENE</a:t>
            </a:r>
          </a:p>
          <a:p>
            <a:pPr algn="ctr">
              <a:buFont typeface="Arial" panose="020B0604020202020204" pitchFamily="34" charset="0"/>
              <a:buChar char="•"/>
            </a:pPr>
            <a:r>
              <a:rPr lang="fr-FR" dirty="0"/>
              <a:t>Augmenter le niveau les arbres augmentera le niveau général de l’OXYGENE</a:t>
            </a:r>
          </a:p>
          <a:p>
            <a:pPr algn="ctr">
              <a:buFont typeface="Arial" panose="020B0604020202020204" pitchFamily="34" charset="0"/>
              <a:buChar char="•"/>
            </a:pPr>
            <a:r>
              <a:rPr lang="fr-FR" dirty="0"/>
              <a:t>Après un certain niveau d’OXYGENE, des conseils sur la respiration seront débloqués</a:t>
            </a:r>
          </a:p>
        </p:txBody>
      </p:sp>
      <p:sp>
        <p:nvSpPr>
          <p:cNvPr id="4" name="Espace réservé du pied de page 3">
            <a:extLst>
              <a:ext uri="{FF2B5EF4-FFF2-40B4-BE49-F238E27FC236}">
                <a16:creationId xmlns:a16="http://schemas.microsoft.com/office/drawing/2014/main" id="{FA51D3AB-28C0-4DA1-9E3A-2C7DE3E9FB88}"/>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2968110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3308108-F1BF-4093-AFC0-5CD971320380}"/>
              </a:ext>
            </a:extLst>
          </p:cNvPr>
          <p:cNvSpPr>
            <a:spLocks noGrp="1"/>
          </p:cNvSpPr>
          <p:nvPr>
            <p:ph type="title"/>
          </p:nvPr>
        </p:nvSpPr>
        <p:spPr/>
        <p:txBody>
          <a:bodyPr/>
          <a:lstStyle/>
          <a:p>
            <a:pPr algn="ctr"/>
            <a:r>
              <a:rPr lang="fr-FR" dirty="0"/>
              <a:t>Pourquoi avoir choisit Construct2 ?</a:t>
            </a:r>
          </a:p>
        </p:txBody>
      </p:sp>
      <p:sp>
        <p:nvSpPr>
          <p:cNvPr id="3" name="Espace réservé du contenu 2">
            <a:extLst>
              <a:ext uri="{FF2B5EF4-FFF2-40B4-BE49-F238E27FC236}">
                <a16:creationId xmlns:a16="http://schemas.microsoft.com/office/drawing/2014/main" id="{233C9317-9DAB-4ED0-B1FC-9514A4B6C3C6}"/>
              </a:ext>
            </a:extLst>
          </p:cNvPr>
          <p:cNvSpPr>
            <a:spLocks noGrp="1"/>
          </p:cNvSpPr>
          <p:nvPr>
            <p:ph idx="1"/>
          </p:nvPr>
        </p:nvSpPr>
        <p:spPr>
          <a:xfrm>
            <a:off x="1066800" y="3248244"/>
            <a:ext cx="10058400" cy="1776337"/>
          </a:xfrm>
        </p:spPr>
        <p:txBody>
          <a:bodyPr/>
          <a:lstStyle/>
          <a:p>
            <a:pPr algn="ctr"/>
            <a:r>
              <a:rPr lang="fr-FR" dirty="0"/>
              <a:t>La simplicité d’utilisation</a:t>
            </a:r>
          </a:p>
          <a:p>
            <a:pPr algn="ctr"/>
            <a:r>
              <a:rPr lang="fr-FR" dirty="0"/>
              <a:t>Réalisation d’un petit jeu en 2D pour smartphone</a:t>
            </a:r>
          </a:p>
          <a:p>
            <a:pPr algn="ctr"/>
            <a:r>
              <a:rPr lang="fr-FR" dirty="0"/>
              <a:t>Plus de possibilité que </a:t>
            </a:r>
            <a:r>
              <a:rPr lang="fr-FR" dirty="0" err="1"/>
              <a:t>Ready</a:t>
            </a:r>
            <a:r>
              <a:rPr lang="fr-FR" dirty="0"/>
              <a:t> Maker</a:t>
            </a:r>
          </a:p>
          <a:p>
            <a:pPr algn="ctr"/>
            <a:r>
              <a:rPr lang="fr-FR" dirty="0"/>
              <a:t>Déjà utilisée pour d’autres projets</a:t>
            </a:r>
          </a:p>
        </p:txBody>
      </p:sp>
      <p:sp>
        <p:nvSpPr>
          <p:cNvPr id="4" name="Espace réservé du pied de page 3">
            <a:extLst>
              <a:ext uri="{FF2B5EF4-FFF2-40B4-BE49-F238E27FC236}">
                <a16:creationId xmlns:a16="http://schemas.microsoft.com/office/drawing/2014/main" id="{F2EAADE4-AB6D-4BC5-9675-75DB0063574E}"/>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2787288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B9CF13-A140-4CB3-93F4-2924B519D955}"/>
              </a:ext>
            </a:extLst>
          </p:cNvPr>
          <p:cNvSpPr>
            <a:spLocks noGrp="1"/>
          </p:cNvSpPr>
          <p:nvPr>
            <p:ph type="title"/>
          </p:nvPr>
        </p:nvSpPr>
        <p:spPr/>
        <p:txBody>
          <a:bodyPr/>
          <a:lstStyle/>
          <a:p>
            <a:pPr algn="ctr"/>
            <a:r>
              <a:rPr lang="fr-FR" dirty="0"/>
              <a:t>Interfaces du jeu</a:t>
            </a:r>
          </a:p>
        </p:txBody>
      </p:sp>
      <p:pic>
        <p:nvPicPr>
          <p:cNvPr id="4" name="Espace réservé du contenu 3">
            <a:extLst>
              <a:ext uri="{FF2B5EF4-FFF2-40B4-BE49-F238E27FC236}">
                <a16:creationId xmlns:a16="http://schemas.microsoft.com/office/drawing/2014/main" id="{AFE191DC-FEA9-4E7D-8617-845D731F300F}"/>
              </a:ext>
            </a:extLst>
          </p:cNvPr>
          <p:cNvPicPr>
            <a:picLocks noGrp="1" noChangeAspect="1"/>
          </p:cNvPicPr>
          <p:nvPr>
            <p:ph idx="1"/>
          </p:nvPr>
        </p:nvPicPr>
        <p:blipFill rotWithShape="1">
          <a:blip r:embed="rId2"/>
          <a:srcRect l="33982" t="20492" r="43315" b="5683"/>
          <a:stretch/>
        </p:blipFill>
        <p:spPr>
          <a:xfrm>
            <a:off x="790575" y="1903476"/>
            <a:ext cx="2724151" cy="4752130"/>
          </a:xfrm>
          <a:prstGeom prst="rect">
            <a:avLst/>
          </a:prstGeom>
        </p:spPr>
      </p:pic>
      <p:pic>
        <p:nvPicPr>
          <p:cNvPr id="5" name="Image 4">
            <a:extLst>
              <a:ext uri="{FF2B5EF4-FFF2-40B4-BE49-F238E27FC236}">
                <a16:creationId xmlns:a16="http://schemas.microsoft.com/office/drawing/2014/main" id="{4BBFA32A-D858-4549-9281-91399BA82568}"/>
              </a:ext>
            </a:extLst>
          </p:cNvPr>
          <p:cNvPicPr>
            <a:picLocks noChangeAspect="1"/>
          </p:cNvPicPr>
          <p:nvPr/>
        </p:nvPicPr>
        <p:blipFill rotWithShape="1">
          <a:blip r:embed="rId3"/>
          <a:srcRect l="34140" t="20437" r="43516" b="6894"/>
          <a:stretch/>
        </p:blipFill>
        <p:spPr>
          <a:xfrm>
            <a:off x="6372224" y="1902630"/>
            <a:ext cx="2724151" cy="4752976"/>
          </a:xfrm>
          <a:prstGeom prst="rect">
            <a:avLst/>
          </a:prstGeom>
        </p:spPr>
      </p:pic>
      <p:sp>
        <p:nvSpPr>
          <p:cNvPr id="6" name="ZoneTexte 5">
            <a:extLst>
              <a:ext uri="{FF2B5EF4-FFF2-40B4-BE49-F238E27FC236}">
                <a16:creationId xmlns:a16="http://schemas.microsoft.com/office/drawing/2014/main" id="{65DAFA13-8FB3-4BBC-B4A8-05BEC526CCE6}"/>
              </a:ext>
            </a:extLst>
          </p:cNvPr>
          <p:cNvSpPr txBox="1"/>
          <p:nvPr/>
        </p:nvSpPr>
        <p:spPr>
          <a:xfrm>
            <a:off x="3543300" y="1902630"/>
            <a:ext cx="2552700" cy="523220"/>
          </a:xfrm>
          <a:prstGeom prst="rect">
            <a:avLst/>
          </a:prstGeom>
          <a:noFill/>
        </p:spPr>
        <p:txBody>
          <a:bodyPr wrap="square" rtlCol="0">
            <a:spAutoFit/>
          </a:bodyPr>
          <a:lstStyle/>
          <a:p>
            <a:pPr algn="ctr"/>
            <a:r>
              <a:rPr lang="fr-FR" sz="1400" dirty="0"/>
              <a:t>Bouton permettant d’accéder au shop des arbres</a:t>
            </a:r>
          </a:p>
        </p:txBody>
      </p:sp>
      <p:sp>
        <p:nvSpPr>
          <p:cNvPr id="7" name="ZoneTexte 6">
            <a:extLst>
              <a:ext uri="{FF2B5EF4-FFF2-40B4-BE49-F238E27FC236}">
                <a16:creationId xmlns:a16="http://schemas.microsoft.com/office/drawing/2014/main" id="{5FE3FC81-88C9-4DDD-8EBF-FB95C1DE36FC}"/>
              </a:ext>
            </a:extLst>
          </p:cNvPr>
          <p:cNvSpPr txBox="1"/>
          <p:nvPr/>
        </p:nvSpPr>
        <p:spPr>
          <a:xfrm>
            <a:off x="9372599" y="1832366"/>
            <a:ext cx="2552700" cy="523220"/>
          </a:xfrm>
          <a:prstGeom prst="rect">
            <a:avLst/>
          </a:prstGeom>
          <a:noFill/>
        </p:spPr>
        <p:txBody>
          <a:bodyPr wrap="square" rtlCol="0">
            <a:spAutoFit/>
          </a:bodyPr>
          <a:lstStyle/>
          <a:p>
            <a:pPr algn="ctr"/>
            <a:r>
              <a:rPr lang="fr-FR" sz="1400" dirty="0"/>
              <a:t>Bouton permettant de retour au jeu</a:t>
            </a:r>
          </a:p>
        </p:txBody>
      </p:sp>
      <p:sp>
        <p:nvSpPr>
          <p:cNvPr id="8" name="ZoneTexte 7">
            <a:extLst>
              <a:ext uri="{FF2B5EF4-FFF2-40B4-BE49-F238E27FC236}">
                <a16:creationId xmlns:a16="http://schemas.microsoft.com/office/drawing/2014/main" id="{4E75D83B-F2AA-4F5C-8495-AFF33C763C67}"/>
              </a:ext>
            </a:extLst>
          </p:cNvPr>
          <p:cNvSpPr txBox="1"/>
          <p:nvPr/>
        </p:nvSpPr>
        <p:spPr>
          <a:xfrm>
            <a:off x="3667125" y="2425850"/>
            <a:ext cx="2552700" cy="523220"/>
          </a:xfrm>
          <a:prstGeom prst="rect">
            <a:avLst/>
          </a:prstGeom>
          <a:noFill/>
        </p:spPr>
        <p:txBody>
          <a:bodyPr wrap="square" rtlCol="0">
            <a:spAutoFit/>
          </a:bodyPr>
          <a:lstStyle/>
          <a:p>
            <a:pPr algn="ctr"/>
            <a:r>
              <a:rPr lang="fr-FR" sz="1400" dirty="0"/>
              <a:t>Le score c’est-à-dire l’OXYGENE</a:t>
            </a:r>
          </a:p>
        </p:txBody>
      </p:sp>
      <p:sp>
        <p:nvSpPr>
          <p:cNvPr id="9" name="ZoneTexte 8">
            <a:extLst>
              <a:ext uri="{FF2B5EF4-FFF2-40B4-BE49-F238E27FC236}">
                <a16:creationId xmlns:a16="http://schemas.microsoft.com/office/drawing/2014/main" id="{0A90FDA2-4FA0-4E10-B1A2-2E7F6C480C9E}"/>
              </a:ext>
            </a:extLst>
          </p:cNvPr>
          <p:cNvSpPr txBox="1"/>
          <p:nvPr/>
        </p:nvSpPr>
        <p:spPr>
          <a:xfrm>
            <a:off x="3667125" y="3647321"/>
            <a:ext cx="2552700" cy="738664"/>
          </a:xfrm>
          <a:prstGeom prst="rect">
            <a:avLst/>
          </a:prstGeom>
          <a:noFill/>
        </p:spPr>
        <p:txBody>
          <a:bodyPr wrap="square" rtlCol="0">
            <a:spAutoFit/>
          </a:bodyPr>
          <a:lstStyle/>
          <a:p>
            <a:pPr algn="ctr"/>
            <a:r>
              <a:rPr lang="fr-FR" sz="1400" dirty="0"/>
              <a:t>Les différents emplacements ou l’on peut mettre des arbres</a:t>
            </a:r>
          </a:p>
        </p:txBody>
      </p:sp>
      <p:sp>
        <p:nvSpPr>
          <p:cNvPr id="10" name="ZoneTexte 9">
            <a:extLst>
              <a:ext uri="{FF2B5EF4-FFF2-40B4-BE49-F238E27FC236}">
                <a16:creationId xmlns:a16="http://schemas.microsoft.com/office/drawing/2014/main" id="{3C0AC43A-CFF0-4226-BDF1-B0C7C130C240}"/>
              </a:ext>
            </a:extLst>
          </p:cNvPr>
          <p:cNvSpPr txBox="1"/>
          <p:nvPr/>
        </p:nvSpPr>
        <p:spPr>
          <a:xfrm>
            <a:off x="3667125" y="5745540"/>
            <a:ext cx="2552700" cy="523220"/>
          </a:xfrm>
          <a:prstGeom prst="rect">
            <a:avLst/>
          </a:prstGeom>
          <a:noFill/>
        </p:spPr>
        <p:txBody>
          <a:bodyPr wrap="square" rtlCol="0">
            <a:spAutoFit/>
          </a:bodyPr>
          <a:lstStyle/>
          <a:p>
            <a:pPr algn="ctr"/>
            <a:r>
              <a:rPr lang="fr-FR" sz="1400" dirty="0"/>
              <a:t>La zone où les astuces/</a:t>
            </a:r>
            <a:r>
              <a:rPr lang="fr-FR" sz="1400" dirty="0" err="1"/>
              <a:t>tips</a:t>
            </a:r>
            <a:r>
              <a:rPr lang="fr-FR" sz="1400" dirty="0"/>
              <a:t> apparaîtrons</a:t>
            </a:r>
          </a:p>
        </p:txBody>
      </p:sp>
      <p:sp>
        <p:nvSpPr>
          <p:cNvPr id="11" name="ZoneTexte 10">
            <a:extLst>
              <a:ext uri="{FF2B5EF4-FFF2-40B4-BE49-F238E27FC236}">
                <a16:creationId xmlns:a16="http://schemas.microsoft.com/office/drawing/2014/main" id="{5DAD1A89-F40D-4793-816D-5F5F5A5CC7CA}"/>
              </a:ext>
            </a:extLst>
          </p:cNvPr>
          <p:cNvSpPr txBox="1"/>
          <p:nvPr/>
        </p:nvSpPr>
        <p:spPr>
          <a:xfrm>
            <a:off x="9372599" y="3181094"/>
            <a:ext cx="2552700" cy="738664"/>
          </a:xfrm>
          <a:prstGeom prst="rect">
            <a:avLst/>
          </a:prstGeom>
          <a:noFill/>
        </p:spPr>
        <p:txBody>
          <a:bodyPr wrap="square" rtlCol="0">
            <a:spAutoFit/>
          </a:bodyPr>
          <a:lstStyle/>
          <a:p>
            <a:pPr algn="ctr"/>
            <a:r>
              <a:rPr lang="fr-FR" sz="1400" dirty="0"/>
              <a:t>Les différents arbres qui apparaîtrons au fur et à mesure</a:t>
            </a:r>
          </a:p>
        </p:txBody>
      </p:sp>
      <p:cxnSp>
        <p:nvCxnSpPr>
          <p:cNvPr id="13" name="Connecteur droit avec flèche 12">
            <a:extLst>
              <a:ext uri="{FF2B5EF4-FFF2-40B4-BE49-F238E27FC236}">
                <a16:creationId xmlns:a16="http://schemas.microsoft.com/office/drawing/2014/main" id="{DB2C55F4-A1DA-44E0-9205-EADBB458A943}"/>
              </a:ext>
            </a:extLst>
          </p:cNvPr>
          <p:cNvCxnSpPr>
            <a:cxnSpLocks/>
          </p:cNvCxnSpPr>
          <p:nvPr/>
        </p:nvCxnSpPr>
        <p:spPr>
          <a:xfrm flipH="1" flipV="1">
            <a:off x="2660074" y="2230261"/>
            <a:ext cx="1371887" cy="870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Connecteur droit avec flèche 15">
            <a:extLst>
              <a:ext uri="{FF2B5EF4-FFF2-40B4-BE49-F238E27FC236}">
                <a16:creationId xmlns:a16="http://schemas.microsoft.com/office/drawing/2014/main" id="{4A1F31F1-5687-4502-B301-1A9A04ABF6D5}"/>
              </a:ext>
            </a:extLst>
          </p:cNvPr>
          <p:cNvCxnSpPr>
            <a:cxnSpLocks/>
          </p:cNvCxnSpPr>
          <p:nvPr/>
        </p:nvCxnSpPr>
        <p:spPr>
          <a:xfrm flipH="1" flipV="1">
            <a:off x="2660073" y="2557780"/>
            <a:ext cx="1371887" cy="870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Connecteur droit avec flèche 16">
            <a:extLst>
              <a:ext uri="{FF2B5EF4-FFF2-40B4-BE49-F238E27FC236}">
                <a16:creationId xmlns:a16="http://schemas.microsoft.com/office/drawing/2014/main" id="{8001AB68-9CB1-49E0-8C77-8B5DF6FA787D}"/>
              </a:ext>
            </a:extLst>
          </p:cNvPr>
          <p:cNvCxnSpPr>
            <a:cxnSpLocks/>
          </p:cNvCxnSpPr>
          <p:nvPr/>
        </p:nvCxnSpPr>
        <p:spPr>
          <a:xfrm flipH="1">
            <a:off x="3346016" y="3934756"/>
            <a:ext cx="463697" cy="87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Connecteur droit avec flèche 19">
            <a:extLst>
              <a:ext uri="{FF2B5EF4-FFF2-40B4-BE49-F238E27FC236}">
                <a16:creationId xmlns:a16="http://schemas.microsoft.com/office/drawing/2014/main" id="{3ED7E9F3-6198-443E-805A-B342A2269508}"/>
              </a:ext>
            </a:extLst>
          </p:cNvPr>
          <p:cNvCxnSpPr>
            <a:cxnSpLocks/>
          </p:cNvCxnSpPr>
          <p:nvPr/>
        </p:nvCxnSpPr>
        <p:spPr>
          <a:xfrm flipH="1">
            <a:off x="3346016" y="6007150"/>
            <a:ext cx="46369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Connecteur droit avec flèche 22">
            <a:extLst>
              <a:ext uri="{FF2B5EF4-FFF2-40B4-BE49-F238E27FC236}">
                <a16:creationId xmlns:a16="http://schemas.microsoft.com/office/drawing/2014/main" id="{CB522AD7-FBD5-442A-A7B1-A0280EC867C2}"/>
              </a:ext>
            </a:extLst>
          </p:cNvPr>
          <p:cNvCxnSpPr>
            <a:cxnSpLocks/>
          </p:cNvCxnSpPr>
          <p:nvPr/>
        </p:nvCxnSpPr>
        <p:spPr>
          <a:xfrm flipH="1" flipV="1">
            <a:off x="8091055" y="2220426"/>
            <a:ext cx="1909165" cy="43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Connecteur droit avec flèche 24">
            <a:extLst>
              <a:ext uri="{FF2B5EF4-FFF2-40B4-BE49-F238E27FC236}">
                <a16:creationId xmlns:a16="http://schemas.microsoft.com/office/drawing/2014/main" id="{B9A2504D-4CF9-462C-8D2D-9A6E5D772ED8}"/>
              </a:ext>
            </a:extLst>
          </p:cNvPr>
          <p:cNvCxnSpPr>
            <a:cxnSpLocks/>
          </p:cNvCxnSpPr>
          <p:nvPr/>
        </p:nvCxnSpPr>
        <p:spPr>
          <a:xfrm flipH="1" flipV="1">
            <a:off x="9096375" y="3450419"/>
            <a:ext cx="52820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Rectangle : coins arrondis 26">
            <a:extLst>
              <a:ext uri="{FF2B5EF4-FFF2-40B4-BE49-F238E27FC236}">
                <a16:creationId xmlns:a16="http://schemas.microsoft.com/office/drawing/2014/main" id="{A0C0AE4D-A875-448F-9AC0-574D87854BA2}"/>
              </a:ext>
            </a:extLst>
          </p:cNvPr>
          <p:cNvSpPr/>
          <p:nvPr/>
        </p:nvSpPr>
        <p:spPr>
          <a:xfrm>
            <a:off x="924213" y="2780259"/>
            <a:ext cx="2421803" cy="2792947"/>
          </a:xfrm>
          <a:prstGeom prst="roundRect">
            <a:avLst/>
          </a:prstGeom>
          <a:noFill/>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a:p>
        </p:txBody>
      </p:sp>
      <p:sp>
        <p:nvSpPr>
          <p:cNvPr id="29" name="Rectangle : coins arrondis 28">
            <a:extLst>
              <a:ext uri="{FF2B5EF4-FFF2-40B4-BE49-F238E27FC236}">
                <a16:creationId xmlns:a16="http://schemas.microsoft.com/office/drawing/2014/main" id="{1207BAC9-D2D9-4124-AE84-3801FA95A9CA}"/>
              </a:ext>
            </a:extLst>
          </p:cNvPr>
          <p:cNvSpPr/>
          <p:nvPr/>
        </p:nvSpPr>
        <p:spPr>
          <a:xfrm>
            <a:off x="6343650" y="2351232"/>
            <a:ext cx="2724151" cy="2212324"/>
          </a:xfrm>
          <a:prstGeom prst="roundRect">
            <a:avLst/>
          </a:prstGeom>
          <a:noFill/>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a:p>
        </p:txBody>
      </p:sp>
      <p:sp>
        <p:nvSpPr>
          <p:cNvPr id="3" name="Espace réservé du pied de page 2">
            <a:extLst>
              <a:ext uri="{FF2B5EF4-FFF2-40B4-BE49-F238E27FC236}">
                <a16:creationId xmlns:a16="http://schemas.microsoft.com/office/drawing/2014/main" id="{97D4D20B-830E-4BD9-AC28-E12661389C8C}"/>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1312538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FEA400-8990-4137-A569-F6D26487722A}"/>
              </a:ext>
            </a:extLst>
          </p:cNvPr>
          <p:cNvSpPr>
            <a:spLocks noGrp="1"/>
          </p:cNvSpPr>
          <p:nvPr>
            <p:ph type="title"/>
          </p:nvPr>
        </p:nvSpPr>
        <p:spPr>
          <a:xfrm>
            <a:off x="1069848" y="484632"/>
            <a:ext cx="10058400" cy="1609344"/>
          </a:xfrm>
        </p:spPr>
        <p:txBody>
          <a:bodyPr/>
          <a:lstStyle/>
          <a:p>
            <a:pPr algn="ctr"/>
            <a:r>
              <a:rPr lang="fr-FR" dirty="0"/>
              <a:t>Les arbres</a:t>
            </a:r>
          </a:p>
        </p:txBody>
      </p:sp>
      <p:pic>
        <p:nvPicPr>
          <p:cNvPr id="4" name="Image 3">
            <a:extLst>
              <a:ext uri="{FF2B5EF4-FFF2-40B4-BE49-F238E27FC236}">
                <a16:creationId xmlns:a16="http://schemas.microsoft.com/office/drawing/2014/main" id="{ED83BE8A-1330-493D-A17B-DAACDD4898F2}"/>
              </a:ext>
            </a:extLst>
          </p:cNvPr>
          <p:cNvPicPr>
            <a:picLocks noChangeAspect="1"/>
          </p:cNvPicPr>
          <p:nvPr/>
        </p:nvPicPr>
        <p:blipFill rotWithShape="1">
          <a:blip r:embed="rId2"/>
          <a:srcRect t="17669" r="83125" b="9369"/>
          <a:stretch/>
        </p:blipFill>
        <p:spPr>
          <a:xfrm>
            <a:off x="1063752" y="1923182"/>
            <a:ext cx="2057400" cy="4294441"/>
          </a:xfrm>
          <a:prstGeom prst="rect">
            <a:avLst/>
          </a:prstGeom>
        </p:spPr>
      </p:pic>
      <p:sp>
        <p:nvSpPr>
          <p:cNvPr id="5" name="ZoneTexte 4">
            <a:extLst>
              <a:ext uri="{FF2B5EF4-FFF2-40B4-BE49-F238E27FC236}">
                <a16:creationId xmlns:a16="http://schemas.microsoft.com/office/drawing/2014/main" id="{B9D87F86-C213-4996-AE1A-3AA4EF570F52}"/>
              </a:ext>
            </a:extLst>
          </p:cNvPr>
          <p:cNvSpPr txBox="1"/>
          <p:nvPr/>
        </p:nvSpPr>
        <p:spPr>
          <a:xfrm>
            <a:off x="4257963" y="2362244"/>
            <a:ext cx="5412510" cy="3416320"/>
          </a:xfrm>
          <a:prstGeom prst="rect">
            <a:avLst/>
          </a:prstGeom>
          <a:noFill/>
        </p:spPr>
        <p:txBody>
          <a:bodyPr wrap="square" rtlCol="0">
            <a:spAutoFit/>
          </a:bodyPr>
          <a:lstStyle/>
          <a:p>
            <a:r>
              <a:rPr lang="fr-FR" sz="2400" dirty="0"/>
              <a:t>Chaque arbre a :</a:t>
            </a:r>
          </a:p>
          <a:p>
            <a:endParaRPr lang="fr-FR" sz="2400" dirty="0"/>
          </a:p>
          <a:p>
            <a:pPr marL="285750" indent="-285750">
              <a:buFont typeface="Arial" panose="020B0604020202020204" pitchFamily="34" charset="0"/>
              <a:buChar char="•"/>
            </a:pPr>
            <a:r>
              <a:rPr lang="fr-FR" sz="2400" dirty="0"/>
              <a:t>3 variables pour le niveau de l’arbre</a:t>
            </a:r>
          </a:p>
          <a:p>
            <a:endParaRPr lang="fr-FR" sz="2400" dirty="0"/>
          </a:p>
          <a:p>
            <a:pPr marL="285750" indent="-285750">
              <a:buFont typeface="Arial" panose="020B0604020202020204" pitchFamily="34" charset="0"/>
              <a:buChar char="•"/>
            </a:pPr>
            <a:r>
              <a:rPr lang="fr-FR" sz="2400" dirty="0"/>
              <a:t>3 variables pour l’oxygène généré</a:t>
            </a:r>
          </a:p>
          <a:p>
            <a:endParaRPr lang="fr-FR" sz="2400" dirty="0"/>
          </a:p>
          <a:p>
            <a:pPr marL="285750" indent="-285750">
              <a:buFont typeface="Arial" panose="020B0604020202020204" pitchFamily="34" charset="0"/>
              <a:buChar char="•"/>
            </a:pPr>
            <a:r>
              <a:rPr lang="fr-FR" sz="2400" dirty="0"/>
              <a:t>1 variable pour le nombre d’arbre pouvant être poser</a:t>
            </a:r>
          </a:p>
        </p:txBody>
      </p:sp>
      <p:sp>
        <p:nvSpPr>
          <p:cNvPr id="6" name="Rectangle : coins arrondis 5">
            <a:extLst>
              <a:ext uri="{FF2B5EF4-FFF2-40B4-BE49-F238E27FC236}">
                <a16:creationId xmlns:a16="http://schemas.microsoft.com/office/drawing/2014/main" id="{E997EB39-607C-4EF3-AC8F-93DF275945A0}"/>
              </a:ext>
            </a:extLst>
          </p:cNvPr>
          <p:cNvSpPr/>
          <p:nvPr/>
        </p:nvSpPr>
        <p:spPr>
          <a:xfrm>
            <a:off x="1145308" y="3870036"/>
            <a:ext cx="1283855" cy="387928"/>
          </a:xfrm>
          <a:prstGeom prst="round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8" name="Rectangle : coins arrondis 7">
            <a:extLst>
              <a:ext uri="{FF2B5EF4-FFF2-40B4-BE49-F238E27FC236}">
                <a16:creationId xmlns:a16="http://schemas.microsoft.com/office/drawing/2014/main" id="{936BB150-F444-4472-AA05-9ED8AD5B3F30}"/>
              </a:ext>
            </a:extLst>
          </p:cNvPr>
          <p:cNvSpPr/>
          <p:nvPr/>
        </p:nvSpPr>
        <p:spPr>
          <a:xfrm>
            <a:off x="1145308" y="4257964"/>
            <a:ext cx="1283855" cy="387928"/>
          </a:xfrm>
          <a:prstGeom prst="round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9" name="Rectangle : coins arrondis 8">
            <a:extLst>
              <a:ext uri="{FF2B5EF4-FFF2-40B4-BE49-F238E27FC236}">
                <a16:creationId xmlns:a16="http://schemas.microsoft.com/office/drawing/2014/main" id="{C4523054-C521-4284-A65C-71B08FC5679C}"/>
              </a:ext>
            </a:extLst>
          </p:cNvPr>
          <p:cNvSpPr/>
          <p:nvPr/>
        </p:nvSpPr>
        <p:spPr>
          <a:xfrm>
            <a:off x="1145307" y="4645892"/>
            <a:ext cx="1283855" cy="193963"/>
          </a:xfrm>
          <a:prstGeom prst="round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3" name="Espace réservé du pied de page 2">
            <a:extLst>
              <a:ext uri="{FF2B5EF4-FFF2-40B4-BE49-F238E27FC236}">
                <a16:creationId xmlns:a16="http://schemas.microsoft.com/office/drawing/2014/main" id="{9B0568D4-C4A4-4D46-9EC4-625AF30A31F6}"/>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1527460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EC6BBE2-4A8F-4CAE-A45F-EC56FC611467}"/>
              </a:ext>
            </a:extLst>
          </p:cNvPr>
          <p:cNvSpPr>
            <a:spLocks noGrp="1"/>
          </p:cNvSpPr>
          <p:nvPr>
            <p:ph type="title"/>
          </p:nvPr>
        </p:nvSpPr>
        <p:spPr/>
        <p:txBody>
          <a:bodyPr/>
          <a:lstStyle/>
          <a:p>
            <a:pPr algn="ctr"/>
            <a:r>
              <a:rPr lang="fr-FR" dirty="0"/>
              <a:t>Apparition des arbres</a:t>
            </a:r>
          </a:p>
        </p:txBody>
      </p:sp>
      <p:pic>
        <p:nvPicPr>
          <p:cNvPr id="4" name="Espace réservé du contenu 3">
            <a:extLst>
              <a:ext uri="{FF2B5EF4-FFF2-40B4-BE49-F238E27FC236}">
                <a16:creationId xmlns:a16="http://schemas.microsoft.com/office/drawing/2014/main" id="{50DC60CD-1297-4C45-B59D-1448B46BD241}"/>
              </a:ext>
            </a:extLst>
          </p:cNvPr>
          <p:cNvPicPr>
            <a:picLocks noGrp="1" noChangeAspect="1"/>
          </p:cNvPicPr>
          <p:nvPr>
            <p:ph idx="1"/>
          </p:nvPr>
        </p:nvPicPr>
        <p:blipFill rotWithShape="1">
          <a:blip r:embed="rId2"/>
          <a:srcRect l="17291" t="21474" r="15736" b="4232"/>
          <a:stretch/>
        </p:blipFill>
        <p:spPr>
          <a:xfrm>
            <a:off x="3195543" y="2093976"/>
            <a:ext cx="5800914" cy="3221551"/>
          </a:xfrm>
          <a:prstGeom prst="rect">
            <a:avLst/>
          </a:prstGeom>
        </p:spPr>
      </p:pic>
      <p:sp>
        <p:nvSpPr>
          <p:cNvPr id="3" name="ZoneTexte 2">
            <a:extLst>
              <a:ext uri="{FF2B5EF4-FFF2-40B4-BE49-F238E27FC236}">
                <a16:creationId xmlns:a16="http://schemas.microsoft.com/office/drawing/2014/main" id="{BBFF387B-C8EA-45CC-9F32-0B68EB6DE418}"/>
              </a:ext>
            </a:extLst>
          </p:cNvPr>
          <p:cNvSpPr txBox="1"/>
          <p:nvPr/>
        </p:nvSpPr>
        <p:spPr>
          <a:xfrm>
            <a:off x="3195543" y="5615709"/>
            <a:ext cx="5800914" cy="646331"/>
          </a:xfrm>
          <a:prstGeom prst="rect">
            <a:avLst/>
          </a:prstGeom>
          <a:noFill/>
        </p:spPr>
        <p:txBody>
          <a:bodyPr wrap="square" rtlCol="0">
            <a:spAutoFit/>
          </a:bodyPr>
          <a:lstStyle/>
          <a:p>
            <a:pPr algn="ctr"/>
            <a:r>
              <a:rPr lang="fr-FR" dirty="0"/>
              <a:t>Les arbres apparaissent lorsque le score est supérieur ou égal à le montant d’OXYGENE du premier niveau</a:t>
            </a:r>
          </a:p>
        </p:txBody>
      </p:sp>
      <p:sp>
        <p:nvSpPr>
          <p:cNvPr id="5" name="Espace réservé du pied de page 4">
            <a:extLst>
              <a:ext uri="{FF2B5EF4-FFF2-40B4-BE49-F238E27FC236}">
                <a16:creationId xmlns:a16="http://schemas.microsoft.com/office/drawing/2014/main" id="{CEEED4EE-301B-4FE7-A6E6-7C3550BFAFDF}"/>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17110496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61C2D9-94D0-4C6E-AF87-B1E0C8A3989C}"/>
              </a:ext>
            </a:extLst>
          </p:cNvPr>
          <p:cNvSpPr>
            <a:spLocks noGrp="1"/>
          </p:cNvSpPr>
          <p:nvPr>
            <p:ph type="title"/>
          </p:nvPr>
        </p:nvSpPr>
        <p:spPr/>
        <p:txBody>
          <a:bodyPr/>
          <a:lstStyle/>
          <a:p>
            <a:pPr algn="ctr"/>
            <a:r>
              <a:rPr lang="fr-FR" dirty="0"/>
              <a:t>Placement des arbres</a:t>
            </a:r>
          </a:p>
        </p:txBody>
      </p:sp>
      <p:pic>
        <p:nvPicPr>
          <p:cNvPr id="4" name="Espace réservé du contenu 3">
            <a:extLst>
              <a:ext uri="{FF2B5EF4-FFF2-40B4-BE49-F238E27FC236}">
                <a16:creationId xmlns:a16="http://schemas.microsoft.com/office/drawing/2014/main" id="{AA42FE1A-C0D7-460F-BA7A-03E2F1F86E3A}"/>
              </a:ext>
            </a:extLst>
          </p:cNvPr>
          <p:cNvPicPr>
            <a:picLocks noGrp="1" noChangeAspect="1"/>
          </p:cNvPicPr>
          <p:nvPr>
            <p:ph idx="1"/>
          </p:nvPr>
        </p:nvPicPr>
        <p:blipFill rotWithShape="1">
          <a:blip r:embed="rId2"/>
          <a:srcRect l="16787" t="21004" r="29643" b="22805"/>
          <a:stretch/>
        </p:blipFill>
        <p:spPr>
          <a:xfrm>
            <a:off x="323850" y="1924050"/>
            <a:ext cx="5772150" cy="3248025"/>
          </a:xfrm>
          <a:prstGeom prst="rect">
            <a:avLst/>
          </a:prstGeom>
        </p:spPr>
      </p:pic>
      <p:pic>
        <p:nvPicPr>
          <p:cNvPr id="5" name="Image 4">
            <a:extLst>
              <a:ext uri="{FF2B5EF4-FFF2-40B4-BE49-F238E27FC236}">
                <a16:creationId xmlns:a16="http://schemas.microsoft.com/office/drawing/2014/main" id="{6A2024CF-E5EF-4FB5-9396-4EB7B91995B9}"/>
              </a:ext>
            </a:extLst>
          </p:cNvPr>
          <p:cNvPicPr>
            <a:picLocks noChangeAspect="1"/>
          </p:cNvPicPr>
          <p:nvPr/>
        </p:nvPicPr>
        <p:blipFill rotWithShape="1">
          <a:blip r:embed="rId3"/>
          <a:srcRect l="16719" t="61214" r="32422" b="23349"/>
          <a:stretch/>
        </p:blipFill>
        <p:spPr>
          <a:xfrm>
            <a:off x="323850" y="5363717"/>
            <a:ext cx="6200775" cy="1009651"/>
          </a:xfrm>
          <a:prstGeom prst="rect">
            <a:avLst/>
          </a:prstGeom>
        </p:spPr>
      </p:pic>
      <p:sp>
        <p:nvSpPr>
          <p:cNvPr id="6" name="ZoneTexte 5">
            <a:extLst>
              <a:ext uri="{FF2B5EF4-FFF2-40B4-BE49-F238E27FC236}">
                <a16:creationId xmlns:a16="http://schemas.microsoft.com/office/drawing/2014/main" id="{D5BB57FA-46A2-412B-AD4B-9E481CD63782}"/>
              </a:ext>
            </a:extLst>
          </p:cNvPr>
          <p:cNvSpPr txBox="1"/>
          <p:nvPr/>
        </p:nvSpPr>
        <p:spPr>
          <a:xfrm>
            <a:off x="7029450" y="2809398"/>
            <a:ext cx="4838700" cy="1477328"/>
          </a:xfrm>
          <a:prstGeom prst="rect">
            <a:avLst/>
          </a:prstGeom>
          <a:noFill/>
        </p:spPr>
        <p:txBody>
          <a:bodyPr wrap="square" rtlCol="0">
            <a:spAutoFit/>
          </a:bodyPr>
          <a:lstStyle/>
          <a:p>
            <a:pPr algn="ctr"/>
            <a:endParaRPr lang="fr-FR" dirty="0"/>
          </a:p>
          <a:p>
            <a:pPr algn="ctr"/>
            <a:r>
              <a:rPr lang="fr-FR" dirty="0"/>
              <a:t>« arbre » est une variable qui me permet de gérer par la suite les frames de mon animation du placement</a:t>
            </a:r>
          </a:p>
          <a:p>
            <a:endParaRPr lang="fr-FR" dirty="0"/>
          </a:p>
        </p:txBody>
      </p:sp>
      <p:sp>
        <p:nvSpPr>
          <p:cNvPr id="3" name="Espace réservé du pied de page 2">
            <a:extLst>
              <a:ext uri="{FF2B5EF4-FFF2-40B4-BE49-F238E27FC236}">
                <a16:creationId xmlns:a16="http://schemas.microsoft.com/office/drawing/2014/main" id="{CCAE1A3D-E384-4E64-8FA9-C37200365D9A}"/>
              </a:ext>
            </a:extLst>
          </p:cNvPr>
          <p:cNvSpPr>
            <a:spLocks noGrp="1"/>
          </p:cNvSpPr>
          <p:nvPr>
            <p:ph type="ftr" sz="quarter" idx="11"/>
          </p:nvPr>
        </p:nvSpPr>
        <p:spPr/>
        <p:txBody>
          <a:bodyPr/>
          <a:lstStyle/>
          <a:p>
            <a:r>
              <a:rPr lang="en-US"/>
              <a:t>ISS Fiona F2</a:t>
            </a:r>
            <a:endParaRPr lang="en-US" dirty="0"/>
          </a:p>
        </p:txBody>
      </p:sp>
    </p:spTree>
    <p:extLst>
      <p:ext uri="{BB962C8B-B14F-4D97-AF65-F5344CB8AC3E}">
        <p14:creationId xmlns:p14="http://schemas.microsoft.com/office/powerpoint/2010/main" val="23703409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ype de bois">
  <a:themeElements>
    <a:clrScheme name="Wood Typ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Wood Type">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C6AE0645-98FF-411B-B0E9-59ABD78A0CCE}"/>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TotalTime>
  <Words>722</Words>
  <Application>Microsoft Office PowerPoint</Application>
  <PresentationFormat>Grand écran</PresentationFormat>
  <Paragraphs>81</Paragraphs>
  <Slides>13</Slides>
  <Notes>1</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13</vt:i4>
      </vt:variant>
    </vt:vector>
  </HeadingPairs>
  <TitlesOfParts>
    <vt:vector size="20" baseType="lpstr">
      <vt:lpstr>Arial</vt:lpstr>
      <vt:lpstr>Calibri</vt:lpstr>
      <vt:lpstr>Georgia</vt:lpstr>
      <vt:lpstr>Rockwell Extra Bold</vt:lpstr>
      <vt:lpstr>Trebuchet MS</vt:lpstr>
      <vt:lpstr>Wingdings</vt:lpstr>
      <vt:lpstr>Type de bois</vt:lpstr>
      <vt:lpstr>Examen Décembre 2019</vt:lpstr>
      <vt:lpstr>Mes idées :</vt:lpstr>
      <vt:lpstr>Pourquoi avoir choisit ma deuxième idée ?</vt:lpstr>
      <vt:lpstr>BUT de mon clicker</vt:lpstr>
      <vt:lpstr>Pourquoi avoir choisit Construct2 ?</vt:lpstr>
      <vt:lpstr>Interfaces du jeu</vt:lpstr>
      <vt:lpstr>Les arbres</vt:lpstr>
      <vt:lpstr>Apparition des arbres</vt:lpstr>
      <vt:lpstr>Placement des arbres</vt:lpstr>
      <vt:lpstr>Changement de niveau des arbres</vt:lpstr>
      <vt:lpstr>Génération de l’OXYGENE</vt:lpstr>
      <vt:lpstr>TIMER des arbres</vt:lpstr>
      <vt:lpstr>Apparition des TIPs/Astuces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Examen Décembre 2019</dc:title>
  <dc:creator>Fiona Iss</dc:creator>
  <cp:lastModifiedBy>Fiona Iss</cp:lastModifiedBy>
  <cp:revision>5</cp:revision>
  <dcterms:created xsi:type="dcterms:W3CDTF">2019-12-13T10:01:10Z</dcterms:created>
  <dcterms:modified xsi:type="dcterms:W3CDTF">2019-12-13T12:08:23Z</dcterms:modified>
</cp:coreProperties>
</file>